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47D33"/>
    <a:srgbClr val="EAEAEA"/>
    <a:srgbClr val="984807"/>
    <a:srgbClr val="FF6161"/>
    <a:srgbClr val="6DBCD1"/>
    <a:srgbClr val="FF57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8CFE1-1403-490A-81CF-92C5A69D2F8C}" type="datetimeFigureOut">
              <a:rPr lang="en-US" smtClean="0"/>
              <a:pPr/>
              <a:t>1/5/2024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FA25C-23EF-4E9B-B406-78356F8C83FF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8CFE1-1403-490A-81CF-92C5A69D2F8C}" type="datetimeFigureOut">
              <a:rPr lang="en-US" smtClean="0"/>
              <a:pPr/>
              <a:t>1/5/2024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FA25C-23EF-4E9B-B406-78356F8C83FF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8CFE1-1403-490A-81CF-92C5A69D2F8C}" type="datetimeFigureOut">
              <a:rPr lang="en-US" smtClean="0"/>
              <a:pPr/>
              <a:t>1/5/2024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FA25C-23EF-4E9B-B406-78356F8C83FF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8CFE1-1403-490A-81CF-92C5A69D2F8C}" type="datetimeFigureOut">
              <a:rPr lang="en-US" smtClean="0"/>
              <a:pPr/>
              <a:t>1/5/2024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FA25C-23EF-4E9B-B406-78356F8C83FF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8CFE1-1403-490A-81CF-92C5A69D2F8C}" type="datetimeFigureOut">
              <a:rPr lang="en-US" smtClean="0"/>
              <a:pPr/>
              <a:t>1/5/2024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FA25C-23EF-4E9B-B406-78356F8C83FF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8CFE1-1403-490A-81CF-92C5A69D2F8C}" type="datetimeFigureOut">
              <a:rPr lang="en-US" smtClean="0"/>
              <a:pPr/>
              <a:t>1/5/2024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FA25C-23EF-4E9B-B406-78356F8C83FF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8CFE1-1403-490A-81CF-92C5A69D2F8C}" type="datetimeFigureOut">
              <a:rPr lang="en-US" smtClean="0"/>
              <a:pPr/>
              <a:t>1/5/2024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FA25C-23EF-4E9B-B406-78356F8C83FF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8CFE1-1403-490A-81CF-92C5A69D2F8C}" type="datetimeFigureOut">
              <a:rPr lang="en-US" smtClean="0"/>
              <a:pPr/>
              <a:t>1/5/2024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FA25C-23EF-4E9B-B406-78356F8C83FF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8CFE1-1403-490A-81CF-92C5A69D2F8C}" type="datetimeFigureOut">
              <a:rPr lang="en-US" smtClean="0"/>
              <a:pPr/>
              <a:t>1/5/2024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FA25C-23EF-4E9B-B406-78356F8C83FF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8CFE1-1403-490A-81CF-92C5A69D2F8C}" type="datetimeFigureOut">
              <a:rPr lang="en-US" smtClean="0"/>
              <a:pPr/>
              <a:t>1/5/2024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FA25C-23EF-4E9B-B406-78356F8C83FF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8CFE1-1403-490A-81CF-92C5A69D2F8C}" type="datetimeFigureOut">
              <a:rPr lang="en-US" smtClean="0"/>
              <a:pPr/>
              <a:t>1/5/2024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FA25C-23EF-4E9B-B406-78356F8C83FF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F8CFE1-1403-490A-81CF-92C5A69D2F8C}" type="datetimeFigureOut">
              <a:rPr lang="en-US" smtClean="0"/>
              <a:pPr/>
              <a:t>1/5/2024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FA25C-23EF-4E9B-B406-78356F8C83FF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Box 56"/>
          <p:cNvSpPr txBox="1"/>
          <p:nvPr/>
        </p:nvSpPr>
        <p:spPr>
          <a:xfrm>
            <a:off x="214282" y="260648"/>
            <a:ext cx="2359877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dirty="0"/>
              <a:t>SCOPE CHAIN</a:t>
            </a:r>
          </a:p>
          <a:p>
            <a:endParaRPr lang="en-CA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CA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Variable </a:t>
            </a:r>
            <a:r>
              <a:rPr lang="en-CA" sz="1400" b="1" dirty="0">
                <a:solidFill>
                  <a:srgbClr val="FF0000"/>
                </a:solidFill>
              </a:rPr>
              <a:t>one</a:t>
            </a:r>
            <a:r>
              <a:rPr lang="en-CA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can be </a:t>
            </a:r>
            <a:r>
              <a:rPr lang="en-CA" sz="1400" b="1" dirty="0">
                <a:solidFill>
                  <a:schemeClr val="accent1">
                    <a:lumMod val="75000"/>
                  </a:schemeClr>
                </a:solidFill>
              </a:rPr>
              <a:t>READ</a:t>
            </a:r>
          </a:p>
          <a:p>
            <a:r>
              <a:rPr lang="en-CA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everywhere in document.</a:t>
            </a:r>
          </a:p>
          <a:p>
            <a:endParaRPr lang="en-CA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CA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Variable </a:t>
            </a:r>
            <a:r>
              <a:rPr lang="en-CA" sz="1400" b="1" dirty="0">
                <a:solidFill>
                  <a:srgbClr val="FF0000"/>
                </a:solidFill>
              </a:rPr>
              <a:t>two</a:t>
            </a:r>
            <a:r>
              <a:rPr lang="en-CA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can be read</a:t>
            </a:r>
          </a:p>
          <a:p>
            <a:r>
              <a:rPr lang="en-CA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by functions A, B, C but not</a:t>
            </a:r>
          </a:p>
          <a:p>
            <a:r>
              <a:rPr lang="en-CA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outside the function A.</a:t>
            </a:r>
          </a:p>
          <a:p>
            <a:endParaRPr lang="en-CA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CA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Variable </a:t>
            </a:r>
            <a:r>
              <a:rPr lang="en-CA" sz="1400" b="1" dirty="0">
                <a:solidFill>
                  <a:srgbClr val="FF0000"/>
                </a:solidFill>
              </a:rPr>
              <a:t>three</a:t>
            </a:r>
            <a:r>
              <a:rPr lang="en-CA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can be read</a:t>
            </a:r>
          </a:p>
          <a:p>
            <a:r>
              <a:rPr lang="en-CA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only in Function B.  </a:t>
            </a:r>
            <a:r>
              <a:rPr lang="en-CA" sz="1400" b="1" dirty="0">
                <a:solidFill>
                  <a:srgbClr val="FF0000"/>
                </a:solidFill>
              </a:rPr>
              <a:t>four</a:t>
            </a:r>
            <a:r>
              <a:rPr lang="en-CA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can</a:t>
            </a:r>
          </a:p>
          <a:p>
            <a:r>
              <a:rPr lang="en-CA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be read only in Function C.</a:t>
            </a:r>
          </a:p>
          <a:p>
            <a:endParaRPr lang="en-CA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CA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CONST and LET </a:t>
            </a:r>
          </a:p>
          <a:p>
            <a:r>
              <a:rPr lang="en-CA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const and let are scoped </a:t>
            </a:r>
          </a:p>
          <a:p>
            <a:r>
              <a:rPr lang="en-CA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inside a function { } </a:t>
            </a:r>
          </a:p>
          <a:p>
            <a:r>
              <a:rPr lang="en-CA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unless they are inside the  { } </a:t>
            </a:r>
          </a:p>
          <a:p>
            <a:r>
              <a:rPr lang="en-CA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of a </a:t>
            </a:r>
            <a:r>
              <a:rPr lang="en-CA" sz="1400" dirty="0">
                <a:solidFill>
                  <a:schemeClr val="tx1">
                    <a:lumMod val="50000"/>
                    <a:lumOff val="50000"/>
                  </a:schemeClr>
                </a:solidFill>
                <a:highlight>
                  <a:srgbClr val="FFFF00"/>
                </a:highlight>
              </a:rPr>
              <a:t>conditional</a:t>
            </a:r>
            <a:r>
              <a:rPr lang="en-CA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and </a:t>
            </a:r>
            <a:r>
              <a:rPr lang="en-CA" sz="1400" dirty="0">
                <a:solidFill>
                  <a:schemeClr val="tx1">
                    <a:lumMod val="50000"/>
                    <a:lumOff val="50000"/>
                  </a:schemeClr>
                </a:solidFill>
                <a:highlight>
                  <a:srgbClr val="FFFF00"/>
                </a:highlight>
              </a:rPr>
              <a:t>loop</a:t>
            </a:r>
            <a:r>
              <a:rPr lang="en-CA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</a:p>
          <a:p>
            <a:r>
              <a:rPr lang="en-CA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 which case they are scoped</a:t>
            </a:r>
          </a:p>
          <a:p>
            <a:r>
              <a:rPr lang="en-CA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to their { } </a:t>
            </a:r>
          </a:p>
          <a:p>
            <a:endParaRPr lang="en-CA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CA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x = 30;</a:t>
            </a:r>
          </a:p>
          <a:p>
            <a:r>
              <a:rPr lang="en-CA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(x&gt;10) {</a:t>
            </a:r>
          </a:p>
          <a:p>
            <a:r>
              <a:rPr lang="en-CA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const a = 20;</a:t>
            </a:r>
          </a:p>
          <a:p>
            <a:r>
              <a:rPr lang="en-CA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CA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console.log(a);</a:t>
            </a:r>
            <a:r>
              <a:rPr lang="en-CA" sz="12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error</a:t>
            </a:r>
          </a:p>
        </p:txBody>
      </p:sp>
      <p:pic>
        <p:nvPicPr>
          <p:cNvPr id="1027" name="Picture 3" descr="D:\imm\2015\images\Sheridan-get-creativ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6128492"/>
            <a:ext cx="1659540" cy="658094"/>
          </a:xfrm>
          <a:prstGeom prst="rect">
            <a:avLst/>
          </a:prstGeom>
          <a:noFill/>
        </p:spPr>
      </p:pic>
      <p:pic>
        <p:nvPicPr>
          <p:cNvPr id="163" name="Picture 2" descr="D:\imm\2015\images\logo.jpg"/>
          <p:cNvPicPr>
            <a:picLocks noChangeAspect="1" noChangeArrowheads="1"/>
          </p:cNvPicPr>
          <p:nvPr/>
        </p:nvPicPr>
        <p:blipFill>
          <a:blip r:embed="rId3" cstate="print">
            <a:lum bright="48000"/>
          </a:blip>
          <a:srcRect/>
          <a:stretch>
            <a:fillRect/>
          </a:stretch>
        </p:blipFill>
        <p:spPr bwMode="auto">
          <a:xfrm>
            <a:off x="8448896" y="6000768"/>
            <a:ext cx="436237" cy="571504"/>
          </a:xfrm>
          <a:prstGeom prst="rect">
            <a:avLst/>
          </a:prstGeom>
          <a:noFill/>
        </p:spPr>
      </p:pic>
      <p:sp>
        <p:nvSpPr>
          <p:cNvPr id="58" name="Rectangle 57"/>
          <p:cNvSpPr/>
          <p:nvPr/>
        </p:nvSpPr>
        <p:spPr>
          <a:xfrm>
            <a:off x="2571736" y="907450"/>
            <a:ext cx="5643602" cy="559338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59" name="Rectangle 58"/>
          <p:cNvSpPr/>
          <p:nvPr/>
        </p:nvSpPr>
        <p:spPr>
          <a:xfrm>
            <a:off x="2928926" y="1928802"/>
            <a:ext cx="4857784" cy="428628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3" name="Rectangle 62"/>
          <p:cNvSpPr/>
          <p:nvPr/>
        </p:nvSpPr>
        <p:spPr>
          <a:xfrm>
            <a:off x="3428992" y="2882839"/>
            <a:ext cx="4143404" cy="106272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4" name="Rectangle 63"/>
          <p:cNvSpPr/>
          <p:nvPr/>
        </p:nvSpPr>
        <p:spPr>
          <a:xfrm>
            <a:off x="3428992" y="4642330"/>
            <a:ext cx="4143404" cy="121444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6" name="TextBox 65"/>
          <p:cNvSpPr txBox="1"/>
          <p:nvPr/>
        </p:nvSpPr>
        <p:spPr>
          <a:xfrm>
            <a:off x="2500298" y="500042"/>
            <a:ext cx="4028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GLOBAL SCOPE (WINDOW / DOCUMENT)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2928926" y="1500174"/>
            <a:ext cx="1368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FUNCTION A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3357554" y="2467417"/>
            <a:ext cx="13608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FUNCTION B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2928926" y="1071546"/>
            <a:ext cx="1501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const one = 1;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3287590" y="2071678"/>
            <a:ext cx="1244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let two = 2;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3629903" y="3056250"/>
            <a:ext cx="16487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const three = 3;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3629903" y="3461603"/>
            <a:ext cx="10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two = 22;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3629903" y="4896940"/>
            <a:ext cx="1531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const four = 4;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3629903" y="5302293"/>
            <a:ext cx="926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five = 5;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3357554" y="4214818"/>
            <a:ext cx="1359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FUNCTION C</a:t>
            </a:r>
          </a:p>
        </p:txBody>
      </p:sp>
      <p:sp>
        <p:nvSpPr>
          <p:cNvPr id="95" name="Rectangle 94"/>
          <p:cNvSpPr/>
          <p:nvPr/>
        </p:nvSpPr>
        <p:spPr>
          <a:xfrm>
            <a:off x="5214942" y="3071810"/>
            <a:ext cx="214314" cy="2143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6" name="Rectangle 95"/>
          <p:cNvSpPr/>
          <p:nvPr/>
        </p:nvSpPr>
        <p:spPr>
          <a:xfrm>
            <a:off x="6000760" y="3071810"/>
            <a:ext cx="214314" cy="2143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8" name="Rectangle 97"/>
          <p:cNvSpPr/>
          <p:nvPr/>
        </p:nvSpPr>
        <p:spPr>
          <a:xfrm>
            <a:off x="5154267" y="2143116"/>
            <a:ext cx="214314" cy="2143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2" name="Rectangle 101"/>
          <p:cNvSpPr/>
          <p:nvPr/>
        </p:nvSpPr>
        <p:spPr>
          <a:xfrm>
            <a:off x="6072198" y="4786322"/>
            <a:ext cx="214314" cy="2143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3" name="Rectangle 102"/>
          <p:cNvSpPr/>
          <p:nvPr/>
        </p:nvSpPr>
        <p:spPr>
          <a:xfrm>
            <a:off x="7215206" y="4786322"/>
            <a:ext cx="214314" cy="2143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09" name="Shape 108"/>
          <p:cNvCxnSpPr>
            <a:endCxn id="96" idx="0"/>
          </p:cNvCxnSpPr>
          <p:nvPr/>
        </p:nvCxnSpPr>
        <p:spPr>
          <a:xfrm>
            <a:off x="4225573" y="1285860"/>
            <a:ext cx="1882344" cy="1785950"/>
          </a:xfrm>
          <a:prstGeom prst="curvedConnector2">
            <a:avLst/>
          </a:prstGeom>
          <a:ln w="19050">
            <a:solidFill>
              <a:schemeClr val="accent1">
                <a:lumMod val="75000"/>
              </a:schemeClr>
            </a:solidFill>
            <a:headEnd type="none" w="med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hape 110"/>
          <p:cNvCxnSpPr>
            <a:stCxn id="71" idx="3"/>
            <a:endCxn id="103" idx="0"/>
          </p:cNvCxnSpPr>
          <p:nvPr/>
        </p:nvCxnSpPr>
        <p:spPr>
          <a:xfrm>
            <a:off x="4429978" y="1256212"/>
            <a:ext cx="2892385" cy="3530110"/>
          </a:xfrm>
          <a:prstGeom prst="curvedConnector2">
            <a:avLst/>
          </a:prstGeom>
          <a:ln w="19050">
            <a:solidFill>
              <a:schemeClr val="accent1">
                <a:lumMod val="75000"/>
              </a:schemeClr>
            </a:solidFill>
            <a:headEnd type="none" w="med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hape 113"/>
          <p:cNvCxnSpPr>
            <a:stCxn id="71" idx="3"/>
            <a:endCxn id="98" idx="0"/>
          </p:cNvCxnSpPr>
          <p:nvPr/>
        </p:nvCxnSpPr>
        <p:spPr>
          <a:xfrm>
            <a:off x="4429978" y="1256212"/>
            <a:ext cx="831446" cy="886904"/>
          </a:xfrm>
          <a:prstGeom prst="curvedConnector2">
            <a:avLst/>
          </a:prstGeom>
          <a:ln w="19050">
            <a:solidFill>
              <a:schemeClr val="accent1">
                <a:lumMod val="75000"/>
              </a:schemeClr>
            </a:solidFill>
            <a:headEnd type="none" w="med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hape 116"/>
          <p:cNvCxnSpPr>
            <a:stCxn id="72" idx="3"/>
            <a:endCxn id="95" idx="0"/>
          </p:cNvCxnSpPr>
          <p:nvPr/>
        </p:nvCxnSpPr>
        <p:spPr>
          <a:xfrm>
            <a:off x="4531713" y="2256344"/>
            <a:ext cx="790386" cy="815466"/>
          </a:xfrm>
          <a:prstGeom prst="curvedConnector2">
            <a:avLst/>
          </a:prstGeom>
          <a:ln w="19050">
            <a:solidFill>
              <a:schemeClr val="accent1">
                <a:lumMod val="75000"/>
              </a:schemeClr>
            </a:solidFill>
            <a:headEnd type="none" w="med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hape 118"/>
          <p:cNvCxnSpPr>
            <a:stCxn id="72" idx="3"/>
            <a:endCxn id="102" idx="0"/>
          </p:cNvCxnSpPr>
          <p:nvPr/>
        </p:nvCxnSpPr>
        <p:spPr>
          <a:xfrm>
            <a:off x="4531713" y="2256344"/>
            <a:ext cx="1647642" cy="2529978"/>
          </a:xfrm>
          <a:prstGeom prst="curvedConnector2">
            <a:avLst/>
          </a:prstGeom>
          <a:ln w="19050">
            <a:solidFill>
              <a:schemeClr val="accent1">
                <a:lumMod val="75000"/>
              </a:schemeClr>
            </a:solidFill>
            <a:headEnd type="none" w="med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Elbow Connector 120"/>
          <p:cNvCxnSpPr>
            <a:stCxn id="77" idx="1"/>
            <a:endCxn id="72" idx="1"/>
          </p:cNvCxnSpPr>
          <p:nvPr/>
        </p:nvCxnSpPr>
        <p:spPr>
          <a:xfrm rot="10800000">
            <a:off x="3287591" y="2256345"/>
            <a:ext cx="342313" cy="1389925"/>
          </a:xfrm>
          <a:prstGeom prst="bentConnector3">
            <a:avLst>
              <a:gd name="adj1" fmla="val 166781"/>
            </a:avLst>
          </a:prstGeom>
          <a:ln w="190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Elbow Connector 132"/>
          <p:cNvCxnSpPr>
            <a:stCxn id="80" idx="3"/>
          </p:cNvCxnSpPr>
          <p:nvPr/>
        </p:nvCxnSpPr>
        <p:spPr>
          <a:xfrm flipV="1">
            <a:off x="4556119" y="1357298"/>
            <a:ext cx="2587649" cy="4129661"/>
          </a:xfrm>
          <a:prstGeom prst="bentConnector3">
            <a:avLst>
              <a:gd name="adj1" fmla="val 133607"/>
            </a:avLst>
          </a:prstGeom>
          <a:ln w="190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540</TotalTime>
  <Words>152</Words>
  <Application>Microsoft Office PowerPoint</Application>
  <PresentationFormat>On-screen Show (4:3)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Courier New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Dan Zen</dc:creator>
  <cp:lastModifiedBy>Dan Zen</cp:lastModifiedBy>
  <cp:revision>59</cp:revision>
  <dcterms:created xsi:type="dcterms:W3CDTF">2014-09-24T20:06:40Z</dcterms:created>
  <dcterms:modified xsi:type="dcterms:W3CDTF">2024-01-06T03:23:28Z</dcterms:modified>
</cp:coreProperties>
</file>